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Glacial Indifference" charset="1" panose="00000000000000000000"/>
      <p:regular r:id="rId53"/>
    </p:embeddedFont>
    <p:embeddedFont>
      <p:font typeface="Glacial Indifference Bold" charset="1" panose="00000800000000000000"/>
      <p:regular r:id="rId54"/>
    </p:embeddedFont>
    <p:embeddedFont>
      <p:font typeface="Helvetica World Bold" charset="1" panose="020B0800040000020004"/>
      <p:regular r:id="rId55"/>
    </p:embeddedFont>
    <p:embeddedFont>
      <p:font typeface="Helvetica World" charset="1" panose="020B0500040000020004"/>
      <p:regular r:id="rId56"/>
    </p:embeddedFont>
    <p:embeddedFont>
      <p:font typeface="Open Sans" charset="1" panose="020B0606030504020204"/>
      <p:regular r:id="rId57"/>
    </p:embeddedFont>
    <p:embeddedFont>
      <p:font typeface="Open Sans Bold" charset="1" panose="020B08060305040202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aleduocpepsi.pythonanywhere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svg" Type="http://schemas.openxmlformats.org/officeDocument/2006/relationships/image"/><Relationship Id="rId7" Target="../media/image16.svg" Type="http://schemas.openxmlformats.org/officeDocument/2006/relationships/image"/><Relationship Id="rId8" Target="../media/image17.sv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22820" y="2863014"/>
            <a:ext cx="4179276" cy="1024061"/>
          </a:xfrm>
          <a:custGeom>
            <a:avLst/>
            <a:gdLst/>
            <a:ahLst/>
            <a:cxnLst/>
            <a:rect r="r" b="b" t="t" l="l"/>
            <a:pathLst>
              <a:path h="1024061" w="4179276">
                <a:moveTo>
                  <a:pt x="0" y="0"/>
                </a:moveTo>
                <a:lnTo>
                  <a:pt x="4179276" y="0"/>
                </a:lnTo>
                <a:lnTo>
                  <a:pt x="4179276" y="1024061"/>
                </a:lnTo>
                <a:lnTo>
                  <a:pt x="0" y="1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5450" y="2401012"/>
            <a:ext cx="4849744" cy="1486063"/>
          </a:xfrm>
          <a:custGeom>
            <a:avLst/>
            <a:gdLst/>
            <a:ahLst/>
            <a:cxnLst/>
            <a:rect r="r" b="b" t="t" l="l"/>
            <a:pathLst>
              <a:path h="1486063" w="4849744">
                <a:moveTo>
                  <a:pt x="0" y="0"/>
                </a:moveTo>
                <a:lnTo>
                  <a:pt x="4849744" y="0"/>
                </a:lnTo>
                <a:lnTo>
                  <a:pt x="4849744" y="1486063"/>
                </a:lnTo>
                <a:lnTo>
                  <a:pt x="0" y="1486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9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0322" y="8435394"/>
            <a:ext cx="5515018" cy="185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Realizado por 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Alexander Aguilera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Bairon Labe</a:t>
            </a:r>
          </a:p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Docente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Fabian Alejandro Alvarez Montenegro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3332" y="4941919"/>
            <a:ext cx="10738676" cy="243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432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PLATAFORMA DE GESTIÓN DE INGRESO DE VEHÍCULOS A 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1436" y="3858500"/>
            <a:ext cx="7307570" cy="10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722088" y="66137"/>
            <a:ext cx="11643989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DE CLASES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077944" y="1028700"/>
            <a:ext cx="9733108" cy="9027457"/>
          </a:xfrm>
          <a:custGeom>
            <a:avLst/>
            <a:gdLst/>
            <a:ahLst/>
            <a:cxnLst/>
            <a:rect r="r" b="b" t="t" l="l"/>
            <a:pathLst>
              <a:path h="9027457" w="9733108">
                <a:moveTo>
                  <a:pt x="0" y="0"/>
                </a:moveTo>
                <a:lnTo>
                  <a:pt x="9733108" y="0"/>
                </a:lnTo>
                <a:lnTo>
                  <a:pt x="9733108" y="9027457"/>
                </a:lnTo>
                <a:lnTo>
                  <a:pt x="0" y="90274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615" y="2732801"/>
            <a:ext cx="7188960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efine la estructura interna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Clases principales: Usuario, Vehículo, OrdenTrabajo, Estado, Repuesto, Documento, etc.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atributos y relaciones entre entidades (un vehículo puede tener varias OTs, una OT usa varios repuestos, etc.).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constru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ógica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gocio y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43599" y="1028700"/>
            <a:ext cx="15833019" cy="8787326"/>
          </a:xfrm>
          <a:custGeom>
            <a:avLst/>
            <a:gdLst/>
            <a:ahLst/>
            <a:cxnLst/>
            <a:rect r="r" b="b" t="t" l="l"/>
            <a:pathLst>
              <a:path h="8787326" w="15833019">
                <a:moveTo>
                  <a:pt x="0" y="0"/>
                </a:moveTo>
                <a:lnTo>
                  <a:pt x="15833019" y="0"/>
                </a:lnTo>
                <a:lnTo>
                  <a:pt x="15833019" y="8787326"/>
                </a:lnTo>
                <a:lnTo>
                  <a:pt x="0" y="8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RELACIONAL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26349" y="1028700"/>
            <a:ext cx="8087686" cy="8919492"/>
          </a:xfrm>
          <a:custGeom>
            <a:avLst/>
            <a:gdLst/>
            <a:ahLst/>
            <a:cxnLst/>
            <a:rect r="r" b="b" t="t" l="l"/>
            <a:pathLst>
              <a:path h="8919492" w="8087686">
                <a:moveTo>
                  <a:pt x="0" y="0"/>
                </a:moveTo>
                <a:lnTo>
                  <a:pt x="8087686" y="0"/>
                </a:lnTo>
                <a:lnTo>
                  <a:pt x="8087686" y="8919492"/>
                </a:lnTo>
                <a:lnTo>
                  <a:pt x="0" y="8919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53" t="-5051" r="-3535" b="-50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07137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ARQUITECTURA LOGICA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35316"/>
            <a:ext cx="8792540" cy="6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utilizó el patrón MVC.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la estructura de datos, entidades, relaciones y reglas del negocio. Implementado con los modelos Django y gestionado mediante el ORM hacia la base de datos.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Corresponde a las pantallas e interfaces de usuario. Es lo que ve el usuario final para interactuar con el sistema.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dor: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Implementa la lógica que conecta la interfaz con los datos. Recibe solicitudes, aplica validaciones, ejecuta reglas de negocio.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87169" y="253793"/>
            <a:ext cx="8317671" cy="9779413"/>
          </a:xfrm>
          <a:custGeom>
            <a:avLst/>
            <a:gdLst/>
            <a:ahLst/>
            <a:cxnLst/>
            <a:rect r="r" b="b" t="t" l="l"/>
            <a:pathLst>
              <a:path h="9779413" w="8317671">
                <a:moveTo>
                  <a:pt x="0" y="0"/>
                </a:moveTo>
                <a:lnTo>
                  <a:pt x="8317671" y="0"/>
                </a:lnTo>
                <a:lnTo>
                  <a:pt x="8317671" y="9779414"/>
                </a:lnTo>
                <a:lnTo>
                  <a:pt x="0" y="9779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67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AS-IS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225" y="2132142"/>
            <a:ext cx="5824922" cy="623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Actual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el flujo real, manual y desordenado del taller en PepsiCo.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Excel, WhatsApp y comunicación informal.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trazabilidad y control de tiempos.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Rincones del proceso sin responsables claros.</a:t>
            </a:r>
          </a:p>
          <a:p>
            <a:pPr algn="l">
              <a:lnSpc>
                <a:spcPts val="45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03826" y="1042973"/>
            <a:ext cx="10810987" cy="8835158"/>
          </a:xfrm>
          <a:custGeom>
            <a:avLst/>
            <a:gdLst/>
            <a:ahLst/>
            <a:cxnLst/>
            <a:rect r="r" b="b" t="t" l="l"/>
            <a:pathLst>
              <a:path h="8835158" w="10810987">
                <a:moveTo>
                  <a:pt x="0" y="0"/>
                </a:moveTo>
                <a:lnTo>
                  <a:pt x="10810987" y="0"/>
                </a:lnTo>
                <a:lnTo>
                  <a:pt x="10810987" y="8835157"/>
                </a:lnTo>
                <a:lnTo>
                  <a:pt x="0" y="8835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81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69417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TO-BE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44225"/>
            <a:ext cx="5824922" cy="736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Propuesto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digitalizado y centralizado en la plataforma.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estructurado del ingreso, estados y repuestos.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Flujo claro entre recepcionista, mecánico, supervisor.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razabilidad completa de cada vehículo desde ingreso hasta salida.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177660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401023"/>
            <a:ext cx="4659483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Ingreso y Recepción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Órdenes de Trabajo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7417" y="1651736"/>
            <a:ext cx="5559145" cy="56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Repuestos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strar vehículo (patente, chofer, fecha/hora).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Generar OT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Subir fotos y documentos.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patentes duplicadas.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576496"/>
            <a:ext cx="5597779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</a:t>
            </a: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 de OTs por estado.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Asignación de mecánicos.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Cambio de estado (ingresado–reparación–pausa–finalizado).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Historial y cierre validado por jefe.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completa de OTs cerradas.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de repues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tos consumidos.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de stock (API).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de falla de API.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Reportes de consumo.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2190" y="584759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Supervisión y Reportes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Notificaciones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8540" y="5928240"/>
            <a:ext cx="4888083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Seguridad y Auditoría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571" y="7014733"/>
            <a:ext cx="59696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fecha, mecánico y región.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Dashboards con indicadores.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Exportación PDF/Excel.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Datos siempre actualizados.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506099" y="7212568"/>
            <a:ext cx="5087283" cy="203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eventos (vehículo listo, OT pausada…).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Íconos y colores por tipo.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inmediata.</a:t>
            </a:r>
          </a:p>
          <a:p>
            <a:pPr algn="l">
              <a:lnSpc>
                <a:spcPts val="3271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638252" y="7163540"/>
            <a:ext cx="5417474" cy="2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Login por rol.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Panel de permis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itácora de acciones.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por intentos fallidos.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Filtros y exportación de auditoría.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668" y="1495978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21465" y="2932201"/>
            <a:ext cx="8659682" cy="5412301"/>
          </a:xfrm>
          <a:custGeom>
            <a:avLst/>
            <a:gdLst/>
            <a:ahLst/>
            <a:cxnLst/>
            <a:rect r="r" b="b" t="t" l="l"/>
            <a:pathLst>
              <a:path h="5412301" w="8659682">
                <a:moveTo>
                  <a:pt x="0" y="0"/>
                </a:moveTo>
                <a:lnTo>
                  <a:pt x="8659681" y="0"/>
                </a:lnTo>
                <a:lnTo>
                  <a:pt x="8659681" y="5412301"/>
                </a:lnTo>
                <a:lnTo>
                  <a:pt x="0" y="5412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0606" y="2932201"/>
            <a:ext cx="6041119" cy="6724267"/>
          </a:xfrm>
          <a:custGeom>
            <a:avLst/>
            <a:gdLst/>
            <a:ahLst/>
            <a:cxnLst/>
            <a:rect r="r" b="b" t="t" l="l"/>
            <a:pathLst>
              <a:path h="6724267" w="6041119">
                <a:moveTo>
                  <a:pt x="0" y="0"/>
                </a:moveTo>
                <a:lnTo>
                  <a:pt x="6041119" y="0"/>
                </a:lnTo>
                <a:lnTo>
                  <a:pt x="6041119" y="6724267"/>
                </a:lnTo>
                <a:lnTo>
                  <a:pt x="0" y="6724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6" r="0" b="-3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0012" y="1550821"/>
            <a:ext cx="1609415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011" y="962025"/>
            <a:ext cx="636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asignación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70441" y="2914015"/>
            <a:ext cx="7612933" cy="5534850"/>
          </a:xfrm>
          <a:custGeom>
            <a:avLst/>
            <a:gdLst/>
            <a:ahLst/>
            <a:cxnLst/>
            <a:rect r="r" b="b" t="t" l="l"/>
            <a:pathLst>
              <a:path h="5534850" w="7612933">
                <a:moveTo>
                  <a:pt x="0" y="0"/>
                </a:moveTo>
                <a:lnTo>
                  <a:pt x="7612933" y="0"/>
                </a:lnTo>
                <a:lnTo>
                  <a:pt x="7612933" y="5534850"/>
                </a:lnTo>
                <a:lnTo>
                  <a:pt x="0" y="5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" t="0" r="-159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5799" y="1374574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6385" y="1429417"/>
            <a:ext cx="1688303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4793" y="962025"/>
            <a:ext cx="699849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Supervisión y Reportes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Módulo de Notificaciones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0005" y="3016754"/>
            <a:ext cx="8733995" cy="5432003"/>
          </a:xfrm>
          <a:custGeom>
            <a:avLst/>
            <a:gdLst/>
            <a:ahLst/>
            <a:cxnLst/>
            <a:rect r="r" b="b" t="t" l="l"/>
            <a:pathLst>
              <a:path h="5432003" w="8733995">
                <a:moveTo>
                  <a:pt x="0" y="0"/>
                </a:moveTo>
                <a:lnTo>
                  <a:pt x="8733995" y="0"/>
                </a:lnTo>
                <a:lnTo>
                  <a:pt x="8733995" y="5432004"/>
                </a:lnTo>
                <a:lnTo>
                  <a:pt x="0" y="543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" r="0" b="-24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1465" y="2285289"/>
            <a:ext cx="4295511" cy="7185816"/>
          </a:xfrm>
          <a:custGeom>
            <a:avLst/>
            <a:gdLst/>
            <a:ahLst/>
            <a:cxnLst/>
            <a:rect r="r" b="b" t="t" l="l"/>
            <a:pathLst>
              <a:path h="7185816" w="4295511">
                <a:moveTo>
                  <a:pt x="0" y="0"/>
                </a:moveTo>
                <a:lnTo>
                  <a:pt x="4295510" y="0"/>
                </a:lnTo>
                <a:lnTo>
                  <a:pt x="4295510" y="7185816"/>
                </a:lnTo>
                <a:lnTo>
                  <a:pt x="0" y="7185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736" r="0" b="-177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9237" y="962025"/>
            <a:ext cx="6609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Seguridad y Auditoría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27176" y="2177235"/>
            <a:ext cx="2644028" cy="7293870"/>
          </a:xfrm>
          <a:custGeom>
            <a:avLst/>
            <a:gdLst/>
            <a:ahLst/>
            <a:cxnLst/>
            <a:rect r="r" b="b" t="t" l="l"/>
            <a:pathLst>
              <a:path h="7293870" w="2644028">
                <a:moveTo>
                  <a:pt x="0" y="0"/>
                </a:moveTo>
                <a:lnTo>
                  <a:pt x="2644028" y="0"/>
                </a:lnTo>
                <a:lnTo>
                  <a:pt x="2644028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66783" y="2177235"/>
            <a:ext cx="2834736" cy="7293870"/>
          </a:xfrm>
          <a:custGeom>
            <a:avLst/>
            <a:gdLst/>
            <a:ahLst/>
            <a:cxnLst/>
            <a:rect r="r" b="b" t="t" l="l"/>
            <a:pathLst>
              <a:path h="7293870" w="2834736">
                <a:moveTo>
                  <a:pt x="0" y="0"/>
                </a:moveTo>
                <a:lnTo>
                  <a:pt x="2834736" y="0"/>
                </a:lnTo>
                <a:lnTo>
                  <a:pt x="2834736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0662" y="2177235"/>
            <a:ext cx="2653145" cy="7293870"/>
          </a:xfrm>
          <a:custGeom>
            <a:avLst/>
            <a:gdLst/>
            <a:ahLst/>
            <a:cxnLst/>
            <a:rect r="r" b="b" t="t" l="l"/>
            <a:pathLst>
              <a:path h="7293870" w="2653145">
                <a:moveTo>
                  <a:pt x="0" y="0"/>
                </a:moveTo>
                <a:lnTo>
                  <a:pt x="2653145" y="0"/>
                </a:lnTo>
                <a:lnTo>
                  <a:pt x="2653145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60405" y="2177235"/>
            <a:ext cx="2078753" cy="7293870"/>
          </a:xfrm>
          <a:custGeom>
            <a:avLst/>
            <a:gdLst/>
            <a:ahLst/>
            <a:cxnLst/>
            <a:rect r="r" b="b" t="t" l="l"/>
            <a:pathLst>
              <a:path h="7293870" w="2078753">
                <a:moveTo>
                  <a:pt x="0" y="0"/>
                </a:moveTo>
                <a:lnTo>
                  <a:pt x="2078753" y="0"/>
                </a:lnTo>
                <a:lnTo>
                  <a:pt x="2078753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0714" y="1931345"/>
            <a:ext cx="1916953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Recepcionista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5268" y="1931345"/>
            <a:ext cx="1857767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Mecánico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7939" y="1931345"/>
            <a:ext cx="218131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Jefe de Taller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40693" y="1931345"/>
            <a:ext cx="191817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 Supervisor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4958225"/>
            <a:chOff x="0" y="0"/>
            <a:chExt cx="1282412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874150"/>
            </a:xfrm>
            <a:custGeom>
              <a:avLst/>
              <a:gdLst/>
              <a:ahLst/>
              <a:cxnLst/>
              <a:rect r="r" b="b" t="t" l="l"/>
              <a:pathLst>
                <a:path h="87415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846477"/>
                  </a:lnTo>
                  <a:cubicBezTo>
                    <a:pt x="1282412" y="853816"/>
                    <a:pt x="1279496" y="860855"/>
                    <a:pt x="1274307" y="866045"/>
                  </a:cubicBezTo>
                  <a:cubicBezTo>
                    <a:pt x="1269117" y="871234"/>
                    <a:pt x="1262078" y="874150"/>
                    <a:pt x="1254739" y="874150"/>
                  </a:cubicBezTo>
                  <a:lnTo>
                    <a:pt x="27673" y="874150"/>
                  </a:lnTo>
                  <a:cubicBezTo>
                    <a:pt x="12390" y="874150"/>
                    <a:pt x="0" y="861760"/>
                    <a:pt x="0" y="84647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Accesibilidad y Responsividad del Sistema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2637" y="4805984"/>
            <a:ext cx="7068818" cy="244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Diseño responsivo, usable en computadores, tablets y teléfonos.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intuitiva para mejorar la experiencia del usuario.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Navegación simple y optimizada para cualquier rol del sistema.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4981298"/>
            <a:chOff x="0" y="0"/>
            <a:chExt cx="128321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878218"/>
            </a:xfrm>
            <a:custGeom>
              <a:avLst/>
              <a:gdLst/>
              <a:ahLst/>
              <a:cxnLst/>
              <a:rect r="r" b="b" t="t" l="l"/>
              <a:pathLst>
                <a:path h="878218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850562"/>
                  </a:lnTo>
                  <a:cubicBezTo>
                    <a:pt x="1283217" y="865836"/>
                    <a:pt x="1270836" y="878218"/>
                    <a:pt x="1255562" y="878218"/>
                  </a:cubicBezTo>
                  <a:lnTo>
                    <a:pt x="27656" y="878218"/>
                  </a:lnTo>
                  <a:cubicBezTo>
                    <a:pt x="12382" y="878218"/>
                    <a:pt x="0" y="865836"/>
                    <a:pt x="0" y="85056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Entorno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805984"/>
            <a:ext cx="6250335" cy="7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u="sng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8" tooltip="https://aleduocpepsi.pythonanywhere.com"/>
              </a:rPr>
              <a:t>aleDUOCpepsi.pythonanywhere.com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82377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 Y SOLUCION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6396544"/>
            <a:chOff x="0" y="0"/>
            <a:chExt cx="1168987" cy="1127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1127730"/>
            </a:xfrm>
            <a:custGeom>
              <a:avLst/>
              <a:gdLst/>
              <a:ahLst/>
              <a:cxnLst/>
              <a:rect r="r" b="b" t="t" l="l"/>
              <a:pathLst>
                <a:path h="112773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097372"/>
                  </a:lnTo>
                  <a:cubicBezTo>
                    <a:pt x="1168987" y="1105423"/>
                    <a:pt x="1165789" y="1113145"/>
                    <a:pt x="1160096" y="1118838"/>
                  </a:cubicBezTo>
                  <a:cubicBezTo>
                    <a:pt x="1154403" y="1124531"/>
                    <a:pt x="1146681" y="1127730"/>
                    <a:pt x="1138630" y="1127730"/>
                  </a:cubicBezTo>
                  <a:lnTo>
                    <a:pt x="30358" y="1127730"/>
                  </a:lnTo>
                  <a:cubicBezTo>
                    <a:pt x="22306" y="1127730"/>
                    <a:pt x="14585" y="1124531"/>
                    <a:pt x="8892" y="1118838"/>
                  </a:cubicBezTo>
                  <a:cubicBezTo>
                    <a:pt x="3198" y="1113145"/>
                    <a:pt x="0" y="1105423"/>
                    <a:pt x="0" y="109737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1118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 ACTUAL EN PEPSICO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3195" y="4693300"/>
            <a:ext cx="6607456" cy="477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oceso totalmente manual.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Cero trazabilidad del vehículo dentro del taller.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Duplicidad de registros y pérdida de información.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Descoordinación entre choferes, mecánicos y supervisores.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existe visibilidad en tiempo real del estado de las OTs.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control para medir tiempos, pausas y productividad.</a:t>
            </a: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6419617"/>
            <a:chOff x="0" y="0"/>
            <a:chExt cx="1168987" cy="11317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1131798"/>
            </a:xfrm>
            <a:custGeom>
              <a:avLst/>
              <a:gdLst/>
              <a:ahLst/>
              <a:cxnLst/>
              <a:rect r="r" b="b" t="t" l="l"/>
              <a:pathLst>
                <a:path h="113179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101440"/>
                  </a:lnTo>
                  <a:cubicBezTo>
                    <a:pt x="1168987" y="1109491"/>
                    <a:pt x="1165789" y="1117213"/>
                    <a:pt x="1160096" y="1122906"/>
                  </a:cubicBezTo>
                  <a:cubicBezTo>
                    <a:pt x="1154403" y="1128599"/>
                    <a:pt x="1146681" y="1131798"/>
                    <a:pt x="1138630" y="1131798"/>
                  </a:cubicBezTo>
                  <a:lnTo>
                    <a:pt x="30358" y="1131798"/>
                  </a:lnTo>
                  <a:cubicBezTo>
                    <a:pt x="22306" y="1131798"/>
                    <a:pt x="14585" y="1128599"/>
                    <a:pt x="8892" y="1122906"/>
                  </a:cubicBezTo>
                  <a:cubicBezTo>
                    <a:pt x="3198" y="1117213"/>
                    <a:pt x="0" y="1109491"/>
                    <a:pt x="0" y="110144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1122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52061" y="3615671"/>
            <a:ext cx="4888083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519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taforma web para gestionar todo el proceso de taller.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istro de ingresos y generación automática de Orden de Trabajo.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estión completa de estados, pausas y tiempos.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Carga de documentos y fotografías asociadas a la OT.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por rol: recepcionista, mecánico, supervisor, jefe y administrador.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responsiva, usable en PC y dispositivos móviles.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184518" y="3474303"/>
            <a:ext cx="12358114" cy="575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18" indent="-445709" lvl="1">
              <a:lnSpc>
                <a:spcPts val="5780"/>
              </a:lnSpc>
              <a:buFont typeface="Arial"/>
              <a:buChar char="•"/>
            </a:pPr>
            <a:r>
              <a:rPr lang="en-US" sz="412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incluyó un mecanismo de importación y exportación de datos en formato Excel para facilitar la carga inicial de información. Esta funcionalidad de ETL permite, por ejemplo, cargar en masa listas de usuarios, vehículos o repuestos al sistema a partir de plantillas Excel predefinidas, aplicando validaciones y limpieza de datos antes de almacenarlos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ETL / CARGA DE DATOS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ETL / CARGA DE DATOS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5484136"/>
            <a:chOff x="0" y="0"/>
            <a:chExt cx="1282412" cy="9668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966870"/>
            </a:xfrm>
            <a:custGeom>
              <a:avLst/>
              <a:gdLst/>
              <a:ahLst/>
              <a:cxnLst/>
              <a:rect r="r" b="b" t="t" l="l"/>
              <a:pathLst>
                <a:path h="96687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939197"/>
                  </a:lnTo>
                  <a:cubicBezTo>
                    <a:pt x="1282412" y="954480"/>
                    <a:pt x="1270022" y="966870"/>
                    <a:pt x="1254739" y="966870"/>
                  </a:cubicBezTo>
                  <a:lnTo>
                    <a:pt x="27673" y="966870"/>
                  </a:lnTo>
                  <a:cubicBezTo>
                    <a:pt x="12390" y="966870"/>
                    <a:pt x="0" y="954480"/>
                    <a:pt x="0" y="93919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95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79017" y="3710308"/>
            <a:ext cx="5250968" cy="50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Carga Masiva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796459"/>
            <a:ext cx="7068818" cy="290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Importación de archivos Excel/CSV con plantillas conocidas.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tipos de datos.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Limpieza básica.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Evita duplicidades simples usando claves de negocio.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5507209"/>
            <a:chOff x="0" y="0"/>
            <a:chExt cx="1283217" cy="9709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970937"/>
            </a:xfrm>
            <a:custGeom>
              <a:avLst/>
              <a:gdLst/>
              <a:ahLst/>
              <a:cxnLst/>
              <a:rect r="r" b="b" t="t" l="l"/>
              <a:pathLst>
                <a:path h="970937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943282"/>
                  </a:lnTo>
                  <a:cubicBezTo>
                    <a:pt x="1283217" y="958556"/>
                    <a:pt x="1270836" y="970937"/>
                    <a:pt x="1255562" y="970937"/>
                  </a:cubicBezTo>
                  <a:lnTo>
                    <a:pt x="27656" y="970937"/>
                  </a:lnTo>
                  <a:cubicBezTo>
                    <a:pt x="12382" y="970937"/>
                    <a:pt x="0" y="958556"/>
                    <a:pt x="0" y="94328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96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Propuesta de Evolución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796459"/>
            <a:ext cx="6881428" cy="387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Mapeo dinámico de columnas.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Reglas de limpieza parametrizables.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Detección avanzada de duplicados.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Soporte para múltiples formatos (Excel, CSV, TXT).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Bitácora de cargas para auditoría.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Base para un futuro Data Warehouse de flota.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71868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 Validar la estabilidad, funcionamiento, seguridad y rendimiento de la plataforma desarrollada para la gestión de ingreso de vehículos al taller.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87644" y="3445631"/>
            <a:ext cx="4673600" cy="4673600"/>
          </a:xfrm>
          <a:custGeom>
            <a:avLst/>
            <a:gdLst/>
            <a:ahLst/>
            <a:cxnLst/>
            <a:rect r="r" b="b" t="t" l="l"/>
            <a:pathLst>
              <a:path h="4673600" w="4673600">
                <a:moveTo>
                  <a:pt x="0" y="0"/>
                </a:moveTo>
                <a:lnTo>
                  <a:pt x="4673600" y="0"/>
                </a:lnTo>
                <a:lnTo>
                  <a:pt x="4673600" y="4673600"/>
                </a:lnTo>
                <a:lnTo>
                  <a:pt x="0" y="46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91973" y="3351746"/>
            <a:ext cx="8425991" cy="2717382"/>
          </a:xfrm>
          <a:custGeom>
            <a:avLst/>
            <a:gdLst/>
            <a:ahLst/>
            <a:cxnLst/>
            <a:rect r="r" b="b" t="t" l="l"/>
            <a:pathLst>
              <a:path h="2717382" w="8425991">
                <a:moveTo>
                  <a:pt x="0" y="0"/>
                </a:moveTo>
                <a:lnTo>
                  <a:pt x="8425991" y="0"/>
                </a:lnTo>
                <a:lnTo>
                  <a:pt x="8425991" y="2717382"/>
                </a:lnTo>
                <a:lnTo>
                  <a:pt x="0" y="271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" t="0" r="-3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31559" y="3587931"/>
            <a:ext cx="4276214" cy="2245012"/>
          </a:xfrm>
          <a:custGeom>
            <a:avLst/>
            <a:gdLst/>
            <a:ahLst/>
            <a:cxnLst/>
            <a:rect r="r" b="b" t="t" l="l"/>
            <a:pathLst>
              <a:path h="2245012" w="4276214">
                <a:moveTo>
                  <a:pt x="0" y="0"/>
                </a:moveTo>
                <a:lnTo>
                  <a:pt x="4276214" y="0"/>
                </a:lnTo>
                <a:lnTo>
                  <a:pt x="4276214" y="2245012"/>
                </a:lnTo>
                <a:lnTo>
                  <a:pt x="0" y="224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8345" y="8062081"/>
            <a:ext cx="4997211" cy="96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1076" y="5725281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ZAP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0789" y="6144149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35893" y="3372107"/>
            <a:ext cx="12253787" cy="484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 del modelo y reglas de negocio.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 de vistas, permisos y flujos.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 ZAP: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de seguridad y vulnerabilidades OWASP.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rendimiento, carga y estrés para medir estabilidad y latencia.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tizan que la plataforma funcione correctamente antes de entregarla.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Identifican errores en reglas de negocio, permisos o validaciones.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Detectan vulnerabilidades que podrían comprometer datos sensibles.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Permiten evaluar la estabilidad con múltiples usuarios simultáneos.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Reducen riesgos en producción y aumentan la calidad del software.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5863" y="3001717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 qué son importantes las pruebas?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4097891"/>
            <a:ext cx="1344109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repuestos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mano de obra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final sin intervención humana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Cálculo consistente según reglas del negocio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Verificar que el sistema calcule correctamente el total de una Orden de Trabajo.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734213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existían errores manuales en cálculos de mantenimiento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había transparencia ni control de costos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taller calculaba diferente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386978" y="1415149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8534" y="1271881"/>
            <a:ext cx="6884020" cy="5778062"/>
          </a:xfrm>
          <a:custGeom>
            <a:avLst/>
            <a:gdLst/>
            <a:ahLst/>
            <a:cxnLst/>
            <a:rect r="r" b="b" t="t" l="l"/>
            <a:pathLst>
              <a:path h="5778062" w="6884020">
                <a:moveTo>
                  <a:pt x="0" y="0"/>
                </a:moveTo>
                <a:lnTo>
                  <a:pt x="6884020" y="0"/>
                </a:lnTo>
                <a:lnTo>
                  <a:pt x="688402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3144" y="2818116"/>
            <a:ext cx="11301259" cy="6074427"/>
          </a:xfrm>
          <a:custGeom>
            <a:avLst/>
            <a:gdLst/>
            <a:ahLst/>
            <a:cxnLst/>
            <a:rect r="r" b="b" t="t" l="l"/>
            <a:pathLst>
              <a:path h="6074427" w="11301259">
                <a:moveTo>
                  <a:pt x="0" y="0"/>
                </a:moveTo>
                <a:lnTo>
                  <a:pt x="11301259" y="0"/>
                </a:lnTo>
                <a:lnTo>
                  <a:pt x="11301259" y="6074427"/>
                </a:lnTo>
                <a:lnTo>
                  <a:pt x="0" y="6074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109290" y="121808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670570"/>
            <a:ext cx="15306203" cy="6218145"/>
          </a:xfrm>
          <a:custGeom>
            <a:avLst/>
            <a:gdLst/>
            <a:ahLst/>
            <a:cxnLst/>
            <a:rect r="r" b="b" t="t" l="l"/>
            <a:pathLst>
              <a:path h="6218145" w="15306203">
                <a:moveTo>
                  <a:pt x="0" y="0"/>
                </a:moveTo>
                <a:lnTo>
                  <a:pt x="15306203" y="0"/>
                </a:lnTo>
                <a:lnTo>
                  <a:pt x="15306203" y="6218144"/>
                </a:lnTo>
                <a:lnTo>
                  <a:pt x="0" y="6218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662802" y="1988097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9974" y="571913"/>
            <a:ext cx="11301259" cy="4365111"/>
          </a:xfrm>
          <a:custGeom>
            <a:avLst/>
            <a:gdLst/>
            <a:ahLst/>
            <a:cxnLst/>
            <a:rect r="r" b="b" t="t" l="l"/>
            <a:pathLst>
              <a:path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5893" y="4937024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241163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22158" y="-961154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284744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 Y ROLES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77184" y="-230489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3224349"/>
            <a:ext cx="13993952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desarrollo del proyecto se utilizará la metodología tradicional de gestión y desarrollo de software, en la cual las fases se realizan de manera secuencial y estructurada, permitiendo planificar, organizar y controlar cada etapa del ciclo de vida del sistema.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Durante 15 semanas aproximadamente, desde la planificación hasta la puesta el cierre del proyecto.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Líder de Proyecto: Bairon Labe (coordinación, hitos, comunicación).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Analista de Requerimientos: Alexander Aguilera (documentación, diagramas, validación).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Desarrollador: Alexander Aguilera (MVP, BD, reportes).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QA &amp; Documentación: Bairon Labe (pruebas, incidencias, manuales).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386328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 de datos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Prevención de registros repetidos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Bloqueo automático de duplicidad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Asegurar que no existan vehículos duplicados.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6681952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ocurrían errores de trazabilidad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Habían vehículos duplicados en planillas manuales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generaban OT asociadas al mismo vehículo dos veces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872450" y="1156282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2217" y="1156830"/>
            <a:ext cx="11301259" cy="2514530"/>
          </a:xfrm>
          <a:custGeom>
            <a:avLst/>
            <a:gdLst/>
            <a:ahLst/>
            <a:cxnLst/>
            <a:rect r="r" b="b" t="t" l="l"/>
            <a:pathLst>
              <a:path h="2514530" w="11301259">
                <a:moveTo>
                  <a:pt x="0" y="0"/>
                </a:moveTo>
                <a:lnTo>
                  <a:pt x="11301259" y="0"/>
                </a:lnTo>
                <a:lnTo>
                  <a:pt x="11301259" y="2514530"/>
                </a:lnTo>
                <a:lnTo>
                  <a:pt x="0" y="2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743" y="3671360"/>
            <a:ext cx="8640600" cy="5843206"/>
          </a:xfrm>
          <a:custGeom>
            <a:avLst/>
            <a:gdLst/>
            <a:ahLst/>
            <a:cxnLst/>
            <a:rect r="r" b="b" t="t" l="l"/>
            <a:pathLst>
              <a:path h="5843206" w="8640600">
                <a:moveTo>
                  <a:pt x="0" y="0"/>
                </a:moveTo>
                <a:lnTo>
                  <a:pt x="8640600" y="0"/>
                </a:lnTo>
                <a:lnTo>
                  <a:pt x="8640600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1689" y="3671360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los módulos funcionen CONECTADOS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Vistas ↔ modelos ↔ roles ↔ sesiones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Flujos completos entre distintos 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530387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→ Home → OT por rol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ve todas las OTs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áni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 solo ve las asignadas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 OT requiere usuario autenticado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Redirige correctamente si no hay sesión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78908" y="3912356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22 p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ruebas de integración ejecutadas — 100%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Cubre módulos como: Autenticación, CRUD OT, Seguridad, Usuarios, Repuestos, Vehículos, Exportación y flujos E2E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56592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haga lo que debe hacer según los RF.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4242191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y finalizar una OT completa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Reservar un vehículo disponible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repuestos y recalcular totales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Exportar ordenes a Excel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35893" y="3524243"/>
            <a:ext cx="10989908" cy="4660968"/>
          </a:xfrm>
          <a:custGeom>
            <a:avLst/>
            <a:gdLst/>
            <a:ahLst/>
            <a:cxnLst/>
            <a:rect r="r" b="b" t="t" l="l"/>
            <a:pathLst>
              <a:path h="4660968" w="10989908">
                <a:moveTo>
                  <a:pt x="0" y="0"/>
                </a:moveTo>
                <a:lnTo>
                  <a:pt x="10989908" y="0"/>
                </a:lnTo>
                <a:lnTo>
                  <a:pt x="10989908" y="4660968"/>
                </a:lnTo>
                <a:lnTo>
                  <a:pt x="0" y="466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To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dos los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os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ales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clav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 val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idados 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xi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239671" y="707465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segura de cabeceras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correcto de cookies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Posibles puntos de XSS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Exposición de información sensible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1989" y="5973874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 de Content-Security-Policy (CSP)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Cookie sin flag HttpOnly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6424" y="3957797"/>
            <a:ext cx="8337666" cy="5827635"/>
          </a:xfrm>
          <a:custGeom>
            <a:avLst/>
            <a:gdLst/>
            <a:ahLst/>
            <a:cxnLst/>
            <a:rect r="r" b="b" t="t" l="l"/>
            <a:pathLst>
              <a:path h="5827635" w="8337666">
                <a:moveTo>
                  <a:pt x="0" y="0"/>
                </a:moveTo>
                <a:lnTo>
                  <a:pt x="8337665" y="0"/>
                </a:lnTo>
                <a:lnTo>
                  <a:pt x="8337665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015" y="3964500"/>
            <a:ext cx="8418976" cy="5820933"/>
          </a:xfrm>
          <a:custGeom>
            <a:avLst/>
            <a:gdLst/>
            <a:ahLst/>
            <a:cxnLst/>
            <a:rect r="r" b="b" t="t" l="l"/>
            <a:pathLst>
              <a:path h="5820933" w="8418976">
                <a:moveTo>
                  <a:pt x="0" y="0"/>
                </a:moveTo>
                <a:lnTo>
                  <a:pt x="8418976" y="0"/>
                </a:lnTo>
                <a:lnTo>
                  <a:pt x="8418976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0 vulnerabilidades críticas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Varia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 advertencias c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orregib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les en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oducci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6287" y="43073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907121" y="286630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TIEMPO DE RESPUESTA REPORTES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860" y="487982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Tiempo de generación ≤ 10 segundos.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860" y="3124119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RNF-07: “Los reportes deben generarse en menos de 10 segundos.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2606" y="3919510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193" y="3922586"/>
            <a:ext cx="7680107" cy="6028884"/>
          </a:xfrm>
          <a:custGeom>
            <a:avLst/>
            <a:gdLst/>
            <a:ahLst/>
            <a:cxnLst/>
            <a:rect r="r" b="b" t="t" l="l"/>
            <a:pathLst>
              <a:path h="6028884" w="7680107">
                <a:moveTo>
                  <a:pt x="0" y="0"/>
                </a:moveTo>
                <a:lnTo>
                  <a:pt x="7680107" y="0"/>
                </a:lnTo>
                <a:lnTo>
                  <a:pt x="7680107" y="6028885"/>
                </a:lnTo>
                <a:lnTo>
                  <a:pt x="0" y="60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Tiempo prom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edio medido (p95): 3.8 segundos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El tiempo es muy inferior al máximo permitido → Se valida RNF-07.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19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</a:t>
            </a:r>
          </a:p>
          <a:p>
            <a:pPr algn="l">
              <a:lnSpc>
                <a:spcPts val="796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4958225"/>
            <a:chOff x="0" y="0"/>
            <a:chExt cx="1168987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874150"/>
            </a:xfrm>
            <a:custGeom>
              <a:avLst/>
              <a:gdLst/>
              <a:ahLst/>
              <a:cxnLst/>
              <a:rect r="r" b="b" t="t" l="l"/>
              <a:pathLst>
                <a:path h="87415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3792"/>
                  </a:lnTo>
                  <a:cubicBezTo>
                    <a:pt x="1168987" y="851843"/>
                    <a:pt x="1165789" y="859565"/>
                    <a:pt x="1160096" y="865258"/>
                  </a:cubicBezTo>
                  <a:cubicBezTo>
                    <a:pt x="1154403" y="870951"/>
                    <a:pt x="1146681" y="874150"/>
                    <a:pt x="1138630" y="874150"/>
                  </a:cubicBezTo>
                  <a:lnTo>
                    <a:pt x="30358" y="874150"/>
                  </a:lnTo>
                  <a:cubicBezTo>
                    <a:pt x="22306" y="874150"/>
                    <a:pt x="14585" y="870951"/>
                    <a:pt x="8892" y="865258"/>
                  </a:cubicBezTo>
                  <a:cubicBezTo>
                    <a:pt x="3198" y="859565"/>
                    <a:pt x="0" y="851843"/>
                    <a:pt x="0" y="84379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 proyecto debía entregar estas capacidades clave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805984"/>
            <a:ext cx="6630559" cy="199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y programación de ingresos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completa de estados y pausas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diferenciados por rol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Carga y consulta de documentos y fotografías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Notificaciones y reportes automáticos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4981298"/>
            <a:chOff x="0" y="0"/>
            <a:chExt cx="116898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878218"/>
            </a:xfrm>
            <a:custGeom>
              <a:avLst/>
              <a:gdLst/>
              <a:ahLst/>
              <a:cxnLst/>
              <a:rect r="r" b="b" t="t" l="l"/>
              <a:pathLst>
                <a:path h="87821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7860"/>
                  </a:lnTo>
                  <a:cubicBezTo>
                    <a:pt x="1168987" y="855911"/>
                    <a:pt x="1165789" y="863633"/>
                    <a:pt x="1160096" y="869326"/>
                  </a:cubicBezTo>
                  <a:cubicBezTo>
                    <a:pt x="1154403" y="875019"/>
                    <a:pt x="1146681" y="878218"/>
                    <a:pt x="1138630" y="878218"/>
                  </a:cubicBezTo>
                  <a:lnTo>
                    <a:pt x="30358" y="878218"/>
                  </a:lnTo>
                  <a:cubicBezTo>
                    <a:pt x="22306" y="878218"/>
                    <a:pt x="14585" y="875019"/>
                    <a:pt x="8892" y="869326"/>
                  </a:cubicBezTo>
                  <a:cubicBezTo>
                    <a:pt x="3198" y="863633"/>
                    <a:pt x="0" y="855911"/>
                    <a:pt x="0" y="84786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46952" y="3473506"/>
            <a:ext cx="5531615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Cómo demostramos que se cumplió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239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Unitarias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(OWASP)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de Rendimiento (k6)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586465" y="598761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 USUARIOS CONCURRENTES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184" y="2974051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08: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“La plataforma debe manejar al menos 200 usuarios concurrentes.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5184" y="4760146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Concurrencia estable sin degradación y error_rate &lt; 1%.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82476" y="1921042"/>
            <a:ext cx="6725479" cy="8006522"/>
          </a:xfrm>
          <a:custGeom>
            <a:avLst/>
            <a:gdLst/>
            <a:ahLst/>
            <a:cxnLst/>
            <a:rect r="r" b="b" t="t" l="l"/>
            <a:pathLst>
              <a:path h="8006522" w="6725479">
                <a:moveTo>
                  <a:pt x="0" y="0"/>
                </a:moveTo>
                <a:lnTo>
                  <a:pt x="6725479" y="0"/>
                </a:lnTo>
                <a:lnTo>
                  <a:pt x="6725479" y="8006523"/>
                </a:lnTo>
                <a:lnTo>
                  <a:pt x="0" y="8006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7246" y="3428775"/>
            <a:ext cx="7127232" cy="212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Usuarios concurrentes: 30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sa de error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: 0%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iempos p95 en op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ones básicas: 1.2 segundos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7246" y="6054041"/>
            <a:ext cx="7127232" cy="17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Cumple el req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uerimiento dentro del alc</a:t>
            </a: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ance académico.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emuestra tolerancia a carg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 c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oncurrente sin degradación.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473708" y="226893"/>
            <a:ext cx="15551105" cy="268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ESCALAMIENTO HASTA 60 USUARIOS SIMULADOS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249" y="3027497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 / RNF-15: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RNF-13: “Di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sponibilidad mínima del sistema del 95%.”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RNF-15: “El sistema debe recuperarse de fallas críticas en &lt; 1 hora.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8249" y="561829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no colapse, y que ante saturación se recupere automáticamente.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8508" y="1974148"/>
            <a:ext cx="10112398" cy="7900311"/>
          </a:xfrm>
          <a:custGeom>
            <a:avLst/>
            <a:gdLst/>
            <a:ahLst/>
            <a:cxnLst/>
            <a:rect r="r" b="b" t="t" l="l"/>
            <a:pathLst>
              <a:path h="7900311" w="10112398">
                <a:moveTo>
                  <a:pt x="0" y="0"/>
                </a:moveTo>
                <a:lnTo>
                  <a:pt x="10112398" y="0"/>
                </a:lnTo>
                <a:lnTo>
                  <a:pt x="10112398" y="7900311"/>
                </a:lnTo>
                <a:lnTo>
                  <a:pt x="0" y="790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6806" y="2960201"/>
            <a:ext cx="7127232" cy="298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unto de saturación: 55 usuario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Caída parcial: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imeouts momentáneos (picos de 9–11 s)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Recup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ació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 automática: Sí, en 10–15 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Disponibilidad total registrada: 98%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97436" y="5876679"/>
            <a:ext cx="7127232" cy="255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sión:</a:t>
            </a:r>
          </a:p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ple el RNF-13 (disponibilidad ≥ 95%)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Cumple el RNF-15 (recuperación inmediata sin intervención humana)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prueba demostró resistencia aceptable bajo estrés.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 DEL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557" y="2341796"/>
            <a:ext cx="13441098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de rendimiento, carga y estrés confirmaron que la plataforma mantiene tiempos bajos, 0% de errores, y recuperación automática bajo saturación.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validaron los RNF críticos: RNF-07, RNF-08, RNF-13, RNF-15, demostrando estabilidad y disponibilidad superiores a lo requerido.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unitarias e integración aprobaron el 100% de los flujos clave (OT,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estados, repue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stos, autenticación).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OWASP ZAP no detectó vulnerabilidades críticas,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egurando un nivel adecuado de seguridad para el MVP.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conjunto, el sistema demuestra ser estable, consistente y apto para avanzar a implementación académica.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663840" y="3425010"/>
            <a:ext cx="4997211" cy="4998588"/>
            <a:chOff x="0" y="0"/>
            <a:chExt cx="997323" cy="99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81759" y="3425010"/>
            <a:ext cx="4997211" cy="4998588"/>
            <a:chOff x="0" y="0"/>
            <a:chExt cx="997323" cy="99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753805" y="1389575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ISSUES, FACILITADORES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663840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2" y="0"/>
                </a:lnTo>
                <a:lnTo>
                  <a:pt x="4997212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4281759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1" y="0"/>
                </a:lnTo>
                <a:lnTo>
                  <a:pt x="4997211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8439" y="4646128"/>
            <a:ext cx="4743850" cy="338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igración a un entorno de producción real</a:t>
            </a: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 pendientes o mejoras funcionales (integrando PowerBI u otra herramienta de analytics)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035621" y="3670164"/>
            <a:ext cx="4248480" cy="7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Facilitadores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1979" y="3670164"/>
            <a:ext cx="4016771" cy="6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Dificultades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3840" y="4646128"/>
            <a:ext cx="4997211" cy="34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isión clara de roles (PM, Desarrollador, QA).</a:t>
            </a: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herramientas colaborativas: GitHub, VSCode, Trello, pythonanywhere.</a:t>
            </a:r>
          </a:p>
          <a:p>
            <a:pPr algn="l">
              <a:lnSpc>
                <a:spcPts val="3882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852" y="1542848"/>
            <a:ext cx="705202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822112" y="-2486693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8" y="0"/>
                </a:lnTo>
                <a:lnTo>
                  <a:pt x="10116278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81852" y="3657477"/>
            <a:ext cx="1495687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ó desarrollar un MVP funcional qu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italiz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 p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oceso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recepción y gestión de vehículos en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ler, cumpliendo con los objetivos propuestos de centralización de información, reducción de tiempos y mejora en la trazabilidad. A través de esta presentación se han detallado las características implementadas desde la autenticación por roles, pasando por la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estión c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mpleta de órdenes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rabajo con docum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y notificaciones, hasta la obtención de reportes ejecutivos así como la arquitectura tecnológica que lo sustenta y las pruebas que avalan su correcto funcionamiento.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302" y="2932240"/>
            <a:ext cx="5127156" cy="2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3157">
            <a:off x="-2976389" y="700530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63567" y="5024868"/>
            <a:ext cx="3246248" cy="841644"/>
            <a:chOff x="0" y="0"/>
            <a:chExt cx="1391689" cy="360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9144000" y="5339945"/>
            <a:ext cx="321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H="true">
            <a:off x="16580080" y="4622297"/>
            <a:ext cx="0" cy="1468805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7645021" y="4919123"/>
            <a:ext cx="3246248" cy="841644"/>
            <a:chOff x="0" y="0"/>
            <a:chExt cx="1391689" cy="3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798399">
            <a:off x="11216573" y="-9166307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4956956" y="4919123"/>
            <a:ext cx="3246248" cy="841644"/>
            <a:chOff x="0" y="0"/>
            <a:chExt cx="1391689" cy="360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5488616" y="5340302"/>
            <a:ext cx="9905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2929024" y="5520920"/>
            <a:ext cx="0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3909111" y="5670636"/>
            <a:ext cx="3246248" cy="841644"/>
            <a:chOff x="0" y="0"/>
            <a:chExt cx="1391689" cy="360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1305900" y="5760767"/>
            <a:ext cx="3246248" cy="841644"/>
            <a:chOff x="0" y="0"/>
            <a:chExt cx="1391689" cy="360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080074" y="4692778"/>
            <a:ext cx="958967" cy="411423"/>
            <a:chOff x="0" y="0"/>
            <a:chExt cx="712673" cy="305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8788662" y="4587033"/>
            <a:ext cx="958967" cy="411423"/>
            <a:chOff x="0" y="0"/>
            <a:chExt cx="712673" cy="3057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6100597" y="4587033"/>
            <a:ext cx="958967" cy="411423"/>
            <a:chOff x="0" y="0"/>
            <a:chExt cx="712673" cy="3057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028810" y="6602512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5052751" y="6432947"/>
            <a:ext cx="958967" cy="411423"/>
            <a:chOff x="0" y="0"/>
            <a:chExt cx="712673" cy="3057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49540" y="6523078"/>
            <a:ext cx="958967" cy="411423"/>
            <a:chOff x="0" y="0"/>
            <a:chExt cx="712673" cy="30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6038" y="1892399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582086" y="2394935"/>
            <a:ext cx="1954943" cy="195494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784530" y="1786655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4" id="44"/>
          <p:cNvGrpSpPr/>
          <p:nvPr/>
        </p:nvGrpSpPr>
        <p:grpSpPr>
          <a:xfrm rot="0">
            <a:off x="8290674" y="2289190"/>
            <a:ext cx="1954943" cy="1954943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54763" y="7118561"/>
            <a:ext cx="1954943" cy="1954943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1424966" y="6692643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1" id="51"/>
          <p:cNvGrpSpPr/>
          <p:nvPr/>
        </p:nvGrpSpPr>
        <p:grpSpPr>
          <a:xfrm rot="0">
            <a:off x="11951553" y="7208692"/>
            <a:ext cx="1954943" cy="195494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559558" y="5445690"/>
            <a:ext cx="0" cy="841644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5096556" y="1753550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6" id="56"/>
          <p:cNvGrpSpPr/>
          <p:nvPr/>
        </p:nvGrpSpPr>
        <p:grpSpPr>
          <a:xfrm rot="0">
            <a:off x="15602609" y="2289190"/>
            <a:ext cx="1954943" cy="195494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107120" y="2919969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079797" y="7643595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6077372" y="2814224"/>
            <a:ext cx="1005417" cy="904875"/>
          </a:xfrm>
          <a:custGeom>
            <a:avLst/>
            <a:gdLst/>
            <a:ahLst/>
            <a:cxnLst/>
            <a:rect r="r" b="b" t="t" l="l"/>
            <a:pathLst>
              <a:path h="904875" w="1005417">
                <a:moveTo>
                  <a:pt x="0" y="0"/>
                </a:moveTo>
                <a:lnTo>
                  <a:pt x="1005417" y="0"/>
                </a:lnTo>
                <a:lnTo>
                  <a:pt x="1005417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2770156">
            <a:off x="16085937" y="924275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3" id="63"/>
          <p:cNvSpPr/>
          <p:nvPr/>
        </p:nvSpPr>
        <p:spPr>
          <a:xfrm flipH="false" flipV="false" rot="2770156">
            <a:off x="-2184569" y="-203963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4" id="64"/>
          <p:cNvSpPr/>
          <p:nvPr/>
        </p:nvSpPr>
        <p:spPr>
          <a:xfrm flipH="false" flipV="false" rot="0">
            <a:off x="8682802" y="2689240"/>
            <a:ext cx="1170045" cy="1036953"/>
          </a:xfrm>
          <a:custGeom>
            <a:avLst/>
            <a:gdLst/>
            <a:ahLst/>
            <a:cxnLst/>
            <a:rect r="r" b="b" t="t" l="l"/>
            <a:pathLst>
              <a:path h="1036953" w="1170045">
                <a:moveTo>
                  <a:pt x="0" y="0"/>
                </a:moveTo>
                <a:lnTo>
                  <a:pt x="1170046" y="0"/>
                </a:lnTo>
                <a:lnTo>
                  <a:pt x="1170046" y="1036953"/>
                </a:lnTo>
                <a:lnTo>
                  <a:pt x="0" y="1036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480997" y="7608742"/>
            <a:ext cx="896053" cy="1150630"/>
          </a:xfrm>
          <a:custGeom>
            <a:avLst/>
            <a:gdLst/>
            <a:ahLst/>
            <a:cxnLst/>
            <a:rect r="r" b="b" t="t" l="l"/>
            <a:pathLst>
              <a:path h="1150630" w="896053">
                <a:moveTo>
                  <a:pt x="0" y="0"/>
                </a:moveTo>
                <a:lnTo>
                  <a:pt x="896053" y="0"/>
                </a:lnTo>
                <a:lnTo>
                  <a:pt x="896053" y="1150629"/>
                </a:lnTo>
                <a:lnTo>
                  <a:pt x="0" y="11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67196" y="50680"/>
            <a:ext cx="1169150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PLANIFICACIÓN GENERAL DEL PROYECTO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6133" y="6243305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anificación Inicial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27718" y="1156338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nálisis y Diseño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91270" y="1297870"/>
            <a:ext cx="377158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ntegración y Pruebas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284430" y="5921118"/>
            <a:ext cx="378334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Desarrollo de la Plataforma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-63567" y="6681164"/>
            <a:ext cx="3730427" cy="263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Definición Proyecto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Acta de Constitución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EDT y</a:t>
            </a: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Diccionario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Carta Gantt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de Riesgos inicial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Raci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Inicial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891270" y="2202745"/>
            <a:ext cx="4426836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Integración de módulos en ambiente de desarrollo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Unitarias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Integración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Funcionales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Regresión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Performance y Carga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Seguridad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Usabilidad y Compatibilidad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rendimiento y ajustes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finales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0550" y="6740268"/>
            <a:ext cx="4651100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 la Base de datos Scripts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Mecánico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Supervisor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Chofer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registro de ingresos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gestión de estados y pausas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documentos y fotos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notificaciones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reportes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Actualizacion de BD ETL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076656" y="5991089"/>
            <a:ext cx="2967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ementación y Cierre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996906" y="6806270"/>
            <a:ext cx="312654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final Web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de usuario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cierre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97025" y="5255190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05613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3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269702" y="590095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2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666491" y="599108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4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5317548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404893" y="1670688"/>
            <a:ext cx="4378509" cy="39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Requiremientos del Stakeholder, de  sistema, especificos del Software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Elaborar diagrama Casos de uso,  de clases, UML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los Casos de uso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Modelado de datos y arquitectura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Entidad–Relación (MER)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Lógico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Diccionario de Datos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prototipos de interfaz (Mockups)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BPMN to be - as is</a:t>
            </a:r>
          </a:p>
          <a:p>
            <a:pPr algn="l">
              <a:lnSpc>
                <a:spcPts val="24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214950">
            <a:off x="12143658" y="-5157923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40697" y="5729886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4" y="0"/>
                </a:lnTo>
                <a:lnTo>
                  <a:pt x="8481394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23591" y="1078055"/>
            <a:ext cx="8115300" cy="61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6"/>
              </a:lnSpc>
            </a:pPr>
            <a:r>
              <a:rPr lang="en-US" b="true" sz="3562" spc="33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ESPERADO VS. AVANCE REAL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591" y="48376"/>
            <a:ext cx="4756100" cy="9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AVANCE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10316" y="258520"/>
            <a:ext cx="17206883" cy="99149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60481" y="3232403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F1: 3 DE 4 SEMANAS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0481" y="4266632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F2: 5 DE 5 SEMANAS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6350" y="5532719"/>
            <a:ext cx="3017300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F3 y F4: 5 DE 5 SEMANAS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0481" y="7292147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F5: 1 DE 2 SEMANAS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64613" y="2595046"/>
            <a:ext cx="2809037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Semanas trabajadas / semanas planificadas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766" y="2077141"/>
            <a:ext cx="5731234" cy="3800530"/>
            <a:chOff x="0" y="0"/>
            <a:chExt cx="1010434" cy="6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81657" y="2077141"/>
            <a:ext cx="5731234" cy="3800530"/>
            <a:chOff x="0" y="0"/>
            <a:chExt cx="1010434" cy="670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73919" y="2077141"/>
            <a:ext cx="5731234" cy="3800530"/>
            <a:chOff x="0" y="0"/>
            <a:chExt cx="1010434" cy="670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2474207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1 PLANIFICACIÓN INICIAL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525" y="2478116"/>
            <a:ext cx="4888083" cy="59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Acta de Constitución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9373" y="2115941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EDT y Diccionario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5495" y="2105382"/>
            <a:ext cx="4888083" cy="121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Carta Gantt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7742" y="3524923"/>
            <a:ext cx="5087283" cy="184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spc="5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636" spc="5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ocumento que formaliza el proyecto, define objetivos, alcance, responsables y lineamientos iniciales.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3633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esglose estructurado del trabajo del proyecto y definición de cada tarea a realizar.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5895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lanificación del proyecto en una línea de tiempo con fechas, duración y dependencias.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13482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509373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601635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2670716" y="-203479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185766" y="6077696"/>
            <a:ext cx="5731234" cy="3800530"/>
            <a:chOff x="0" y="0"/>
            <a:chExt cx="1010434" cy="6700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81657" y="6077696"/>
            <a:ext cx="5731234" cy="3800530"/>
            <a:chOff x="0" y="0"/>
            <a:chExt cx="1010434" cy="6700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73919" y="6077696"/>
            <a:ext cx="5731234" cy="3800530"/>
            <a:chOff x="0" y="0"/>
            <a:chExt cx="1010434" cy="6700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96554" y="6385644"/>
            <a:ext cx="5309658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de Riesgos inicial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03233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Raci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495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 de Pruebas Inicial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7742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dentificación de riesgos potenciales, su impacto y probabilidad, con acciones preventivas.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3633" y="7525479"/>
            <a:ext cx="5087283" cy="16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signación de roles y responsabilidades para cada actividad del proyecto sobre quién hace qué.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95895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efinición de la estrategia y actividades de testing que aseguran la calidad del sistema desde el inicio.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413482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9373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01635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2  ANÁLISIS Y 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315523"/>
            <a:ext cx="4659483" cy="12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Requiremientos del Stakeholder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del sistema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602" y="1373794"/>
            <a:ext cx="5559145" cy="115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específicos del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entos de los stakeholders describen las necesidades de cada actor. (jefe de taller, mecánicos, recepcionistas, supervisores y guardias), enfocándose en trazabilidad, rapidez y control del ingreso de vehículos.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738418"/>
            <a:ext cx="55977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del sistema definen qué debe hacer la plataforma a nivel global: registrar ingresos, generar OTs, gestionar estados, manejar repuestos, emitir reportes, enviar notificaciones y asegurar seguridad y auditoría.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específicos del software detallan las funciones técnicas y operativas (RF) y las características de calidad (RNF), como rendimiento, seguridad, usabilidad, disponibilidad, portabilidad.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56361" y="581203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prototipos de interfaz (Mockups)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BPMN to be - as 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743" y="5996546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Modelos y diagramas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466" y="7041118"/>
            <a:ext cx="555946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mockups representan las pa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ntallas preliminares del sistema, mostrando de forma visual cómo se verá y funcionará la plataforma.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17436" y="7809476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de procesos actuales (as-is) y mejorados (to-be) que soporta el sistema.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5438" y="7686827"/>
            <a:ext cx="541747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43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diagramas UML (casos de uso y clases) repres</a:t>
            </a: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entan las funciones y estructura lógica.</a:t>
            </a:r>
          </a:p>
          <a:p>
            <a:pPr algn="just">
              <a:lnSpc>
                <a:spcPts val="2799"/>
              </a:lnSpc>
            </a:pP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 modelado MER, modelo lógico y define la base de datos. En conjunto, estos artefactos entregan una visión completa, funcional y técnica del proyecto.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785199" y="245943"/>
            <a:ext cx="7643870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CASO DE USO 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64664"/>
            <a:ext cx="5094947" cy="730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qué puede hacer cada actor dentro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Actor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es: recepcionista, mecánico, supervisor, jefe, administrador.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los casos de uso clave: registrar ingreso, generar OT, cambiar estados, gestionar repuestos, ver reportes.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validar con los stakeholders que cada rol tiene las funciones correctas.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69254" y="1639769"/>
            <a:ext cx="12391183" cy="7548970"/>
          </a:xfrm>
          <a:custGeom>
            <a:avLst/>
            <a:gdLst/>
            <a:ahLst/>
            <a:cxnLst/>
            <a:rect r="r" b="b" t="t" l="l"/>
            <a:pathLst>
              <a:path h="7548970" w="12391183">
                <a:moveTo>
                  <a:pt x="0" y="0"/>
                </a:moveTo>
                <a:lnTo>
                  <a:pt x="12391184" y="0"/>
                </a:lnTo>
                <a:lnTo>
                  <a:pt x="12391184" y="7548970"/>
                </a:lnTo>
                <a:lnTo>
                  <a:pt x="0" y="7548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6" t="-5493" r="-252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DAG1nRrlO8g</dc:identifier>
  <dcterms:modified xsi:type="dcterms:W3CDTF">2011-08-01T06:04:30Z</dcterms:modified>
  <cp:revision>1</cp:revision>
  <dc:title>Presentación Proyecto.pptx</dc:title>
</cp:coreProperties>
</file>